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275" r:id="rId3"/>
    <p:sldId id="2147375140" r:id="rId4"/>
    <p:sldId id="260" r:id="rId5"/>
    <p:sldId id="2147375143" r:id="rId6"/>
    <p:sldId id="268" r:id="rId7"/>
    <p:sldId id="25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45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92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11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sv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46F73F-A4FC-4E23-A385-ED2C63F966AF}" type="datetimeFigureOut">
              <a:rPr lang="en-US" smtClean="0"/>
              <a:t>9/8/23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981EF5-E08A-4830-A2A9-3CF4C2BB1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337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405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500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8633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5486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03CF3-BB24-5AD0-DEC3-AA43265B0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D1572D-7C93-E416-B917-BCE1D2DC91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9065F5-0A09-76D2-8836-0B1843D7B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32C03F-B622-22A2-78AD-BE0D30620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83F11-645F-5314-05E7-4AFE391AA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0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B3A3E-0F0C-7130-1F45-E2BBA9235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22BD96-9BE0-C1AF-88CE-BB3AF4A8B3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EBC026-C095-D0F3-C91E-77468C020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104A8-3545-110D-93E3-C380F065B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25B09D-7993-567F-6B26-51B71A1A4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787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0548A8-3D35-9030-D5C7-AAF03CF10E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D84CFA-F287-5E14-EE42-7D4ECA088B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3B02E-FD53-66B9-7B83-11986B0B2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039D32-2F83-5E7A-1F65-0F8A77FD1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CC282-89AB-5C59-55CF-6FE7A8864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784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9E427-2761-7647-66B6-7F4E74DC0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4F96A-10C1-CBD5-B0D6-F29E70065A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6A98A-DC52-A88D-7519-69C77A99A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BC8A4C-2B8F-D279-48E6-DA9490C09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1437-B5DD-421D-0A24-E79B5FA76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281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CBDDA-D3CB-6929-94A8-73F465906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0BC60-ECFC-89D5-0092-5086435093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B9439-CF0E-05E2-E38F-188143717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57AE0-6CBD-B555-3707-0764B5283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FCD48-8E05-8674-497B-A1DA9AFEF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943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A5BD1-81A1-AD1D-A9E4-987A1F925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86F72-B350-7066-B093-8389D20A6C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4A73F9-0172-43BF-CD6E-097B4C9E60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2FD263-99CB-B561-2735-ECEA24504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F7E272-9216-4694-33A2-0E6C9D46B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07B9D1-9D0A-B898-116C-F7433867D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128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7A5B5-EF80-00C1-EC4E-E686AEF60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0A94E-33D9-EE6E-6A94-861FD9B588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351644-97C0-05B7-6F48-D138E8F2B1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EE4A50-0482-0D90-3EDB-568411EAC9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B247E1-A007-A0EA-C70A-DC13488D39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0A191D-2AAD-8DBB-6B4D-C2177924E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430F67-0FAE-4918-6F5F-8BFF99FE3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708618-13F6-E6B6-0AF9-D9F6FE0D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841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ED23E-A8E4-8273-5428-20E4C6CA3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540898-22A6-201C-510B-47D415F31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87EF12-E838-33E2-3333-C197E9A87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98201D-0ADE-D15C-D4A4-DF142E46D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996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BA3F88-8A42-3BF7-9E71-E1412798D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4AFD3B-FA21-2BBD-B7A2-333E32D4A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42CC26-F373-A28F-CBC8-997FEE443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68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B56A8-5C13-DB09-15D3-DBE35C14C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FAA4A-1FCE-79D9-1661-3F7465FD57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6D44CF-F08C-A2E7-B07F-A7EF261A50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95BB13-2E58-FBD9-9E40-399DF94FB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7092E8-1EC0-1B75-5CC8-7D6A394A6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9E6414-E160-D10A-118B-0FF81D4CF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327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B9F94-6440-2A8A-0E4C-FE1B0A1D5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FFB212-6C41-6226-9CE2-3DEB0100CE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75BA32-445F-4423-F8C3-88C17DF8ED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52DAFA-6E12-002D-36BB-685028C02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5DA783-B37A-E4BD-F1E4-E391E0C20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5C902B-4742-C104-7696-01061E338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983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33D6EA-19A1-6209-0D36-83D88C39C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7D2FB0-5EB3-EEB0-9D12-EE43E67EA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717F6D-00DE-384C-F056-172C815872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9E5A9A-D200-4ACF-955A-0A288F486374}" type="datetimeFigureOut">
              <a:rPr lang="en-US" smtClean="0"/>
              <a:t>9/8/23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043D5-4397-18B0-B2C8-DBBD5B8ED7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9B73B-0D45-FDCB-4134-825B3F017F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422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rinpharma.com/term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github.com/posit-conf-2023/r-pharma" TargetMode="External"/><Relationship Id="rId4" Type="http://schemas.openxmlformats.org/officeDocument/2006/relationships/hyperlink" Target="https://rstudio.cloud/spaces/291680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FA512EC-FA29-BB6C-43DB-19B94ED76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2050" name="Picture 2" descr="illustration">
            <a:extLst>
              <a:ext uri="{FF2B5EF4-FFF2-40B4-BE49-F238E27FC236}">
                <a16:creationId xmlns:a16="http://schemas.microsoft.com/office/drawing/2014/main" id="{7CDD56E5-7702-7FDB-40D4-2FD1BD806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4960" y="4633408"/>
            <a:ext cx="1915389" cy="1915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3963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0C39466-95EE-4FE1-98DF-FBB1FB9E4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What to expect from this workshop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1C68FD-DD5A-461C-803F-98EA1537CB8B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GB" dirty="0"/>
              <a:t>Learn about R packages to support Clinical Reporting in R </a:t>
            </a:r>
          </a:p>
          <a:p>
            <a:pPr lvl="1"/>
            <a:r>
              <a:rPr lang="en-US" dirty="0"/>
              <a:t>Create </a:t>
            </a:r>
            <a:r>
              <a:rPr lang="en-US" dirty="0" err="1"/>
              <a:t>ADaM</a:t>
            </a:r>
            <a:r>
              <a:rPr lang="en-US" dirty="0"/>
              <a:t> datasets,</a:t>
            </a:r>
          </a:p>
          <a:p>
            <a:pPr lvl="1"/>
            <a:r>
              <a:rPr lang="en-US" dirty="0"/>
              <a:t>Prepare displays</a:t>
            </a:r>
          </a:p>
          <a:p>
            <a:pPr lvl="1"/>
            <a:r>
              <a:rPr lang="en-US" dirty="0"/>
              <a:t>Interactive shiny apps</a:t>
            </a:r>
          </a:p>
          <a:p>
            <a:pPr lvl="1"/>
            <a:endParaRPr lang="en-GB" dirty="0"/>
          </a:p>
          <a:p>
            <a:r>
              <a:rPr lang="en-GB" dirty="0"/>
              <a:t>Hands-on exercises</a:t>
            </a:r>
          </a:p>
          <a:p>
            <a:endParaRPr lang="en-GB" dirty="0"/>
          </a:p>
          <a:p>
            <a:r>
              <a:rPr lang="en-GB" dirty="0"/>
              <a:t>How to contribute back to the </a:t>
            </a:r>
            <a:r>
              <a:rPr lang="en-GB" dirty="0" err="1"/>
              <a:t>Pharmaverse</a:t>
            </a:r>
            <a:r>
              <a:rPr lang="en-GB" dirty="0"/>
              <a:t>!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89E90-A5EF-44F4-9D6F-8948AC94E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24F8D-6A21-41BB-B641-CA493D4F9456}" type="datetime4">
              <a:rPr lang="en-GB" smtClean="0"/>
              <a:t>8 September 2023</a:t>
            </a:fld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3F39C1-2891-4B11-8EE4-BA27C1A6D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9489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EC145-DDD2-4B95-9EC1-E8D5B8EAA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Expectations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2A41C-E6AD-4038-94DE-97E45080C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to do if you find a            ? </a:t>
            </a:r>
          </a:p>
          <a:p>
            <a:endParaRPr lang="en-US" dirty="0"/>
          </a:p>
          <a:p>
            <a:r>
              <a:rPr lang="en-US" dirty="0"/>
              <a:t>Ask questions on discord or raise your hand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Be respectful, follow the Terms and Conditions of Posit::conf</a:t>
            </a:r>
          </a:p>
          <a:p>
            <a:pPr lvl="1"/>
            <a:r>
              <a:rPr lang="en-US" dirty="0">
                <a:hlinkClick r:id="rId2"/>
              </a:rPr>
              <a:t>https://rinpharma.com/terms/</a:t>
            </a:r>
            <a:endParaRPr lang="en-US" dirty="0"/>
          </a:p>
          <a:p>
            <a:endParaRPr lang="en-US" dirty="0"/>
          </a:p>
        </p:txBody>
      </p:sp>
      <p:pic>
        <p:nvPicPr>
          <p:cNvPr id="5" name="Graphic 4" descr="Bug with solid fill">
            <a:extLst>
              <a:ext uri="{FF2B5EF4-FFF2-40B4-BE49-F238E27FC236}">
                <a16:creationId xmlns:a16="http://schemas.microsoft.com/office/drawing/2014/main" id="{BFB70B39-F27D-4EB6-BAFF-1496C3EBD6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48200" y="154305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580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2C4F82-1A00-44AF-9CE9-527EF7AA8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Instructors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5738FD8-BEE9-4669-B109-ED15C62856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Who are we?</a:t>
            </a:r>
          </a:p>
          <a:p>
            <a:r>
              <a:rPr lang="en-GB" dirty="0"/>
              <a:t>What do we do?</a:t>
            </a:r>
          </a:p>
          <a:p>
            <a:r>
              <a:rPr lang="en-GB" dirty="0"/>
              <a:t>Why are we here?</a:t>
            </a:r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A8F49C6-FCF8-4D3C-9654-8CDA6C2D2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90426-9D2D-4F00-A428-511448A9836C}" type="datetime4">
              <a:rPr lang="en-GB" smtClean="0"/>
              <a:t>8 September 2023</a:t>
            </a:fld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07251-B3FE-49FD-B17E-DDBCD7AF3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938EE96-4E06-4D2B-87E2-DE475BAA88E9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710356" y="2043660"/>
            <a:ext cx="2096541" cy="34908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GB" sz="2000" b="1" dirty="0"/>
              <a:t>Pawel Rucki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98827ED-8FCA-4E7D-8EA3-AF25886D2832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76254" y="2043661"/>
            <a:ext cx="2096541" cy="34908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GB" sz="2000" b="1" dirty="0"/>
              <a:t>Thomas Neitmann</a:t>
            </a:r>
          </a:p>
        </p:txBody>
      </p:sp>
      <p:pic>
        <p:nvPicPr>
          <p:cNvPr id="14" name="Picture Placeholder 23">
            <a:extLst>
              <a:ext uri="{FF2B5EF4-FFF2-40B4-BE49-F238E27FC236}">
                <a16:creationId xmlns:a16="http://schemas.microsoft.com/office/drawing/2014/main" id="{7765EBED-9AAE-459A-A26C-40795D4EE6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1" b="4111"/>
          <a:stretch/>
        </p:blipFill>
        <p:spPr>
          <a:xfrm>
            <a:off x="7173749" y="2527685"/>
            <a:ext cx="1995821" cy="2445418"/>
          </a:xfrm>
          <a:prstGeom prst="roundRect">
            <a:avLst>
              <a:gd name="adj" fmla="val 484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</p:pic>
      <p:sp>
        <p:nvSpPr>
          <p:cNvPr id="15" name="Text Placeholder 19">
            <a:extLst>
              <a:ext uri="{FF2B5EF4-FFF2-40B4-BE49-F238E27FC236}">
                <a16:creationId xmlns:a16="http://schemas.microsoft.com/office/drawing/2014/main" id="{FBB521BF-6080-4626-924F-65CA62A5F9F9}"/>
              </a:ext>
            </a:extLst>
          </p:cNvPr>
          <p:cNvSpPr txBox="1">
            <a:spLocks/>
          </p:cNvSpPr>
          <p:nvPr/>
        </p:nvSpPr>
        <p:spPr>
          <a:xfrm>
            <a:off x="7071659" y="1962177"/>
            <a:ext cx="2200003" cy="430571"/>
          </a:xfrm>
          <a:prstGeom prst="rect">
            <a:avLst/>
          </a:prstGeom>
        </p:spPr>
        <p:txBody>
          <a:bodyPr vert="horz" lIns="0" tIns="72000" rIns="0" bIns="72000" rtlCol="0">
            <a:no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542" indent="0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None/>
              <a:defRPr sz="1067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719982" indent="0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None/>
              <a:defRPr sz="1067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081424" indent="0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None/>
              <a:defRPr sz="1067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1439964" indent="0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None/>
              <a:defRPr sz="1067" b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159946" indent="-359991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Char char="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99940" indent="-359991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Char char="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59931" indent="-359991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Char char="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19922" indent="-359991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Char char="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b="1" dirty="0"/>
              <a:t>Ellis Hughes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E0F672-63D5-33E4-C029-8139150EA0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7005" y="2527685"/>
            <a:ext cx="1903241" cy="244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289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04EA7C0E-98B9-4E6E-8CF9-934D81D1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Who are you?! 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5738FD8-BEE9-4669-B109-ED15C6285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1161"/>
            <a:ext cx="10515600" cy="4351338"/>
          </a:xfrm>
        </p:spPr>
        <p:txBody>
          <a:bodyPr/>
          <a:lstStyle/>
          <a:p>
            <a:r>
              <a:rPr lang="en-GB" dirty="0"/>
              <a:t>Meet the people around you!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A8F49C6-FCF8-4D3C-9654-8CDA6C2D2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90426-9D2D-4F00-A428-511448A9836C}" type="datetime4">
              <a:rPr lang="en-GB" smtClean="0"/>
              <a:t>8 September 2023</a:t>
            </a:fld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07251-B3FE-49FD-B17E-DDBCD7AF3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5</a:t>
            </a:fld>
            <a:endParaRPr lang="en-GB"/>
          </a:p>
        </p:txBody>
      </p:sp>
      <p:pic>
        <p:nvPicPr>
          <p:cNvPr id="3" name="Picture 2" descr="Magnifying glass and question mark">
            <a:extLst>
              <a:ext uri="{FF2B5EF4-FFF2-40B4-BE49-F238E27FC236}">
                <a16:creationId xmlns:a16="http://schemas.microsoft.com/office/drawing/2014/main" id="{524FA08E-275A-4461-81B6-3E943CC226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14029" y="2402300"/>
            <a:ext cx="6963940" cy="391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285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458C2E-A42B-177B-E618-A373EBEA78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93688"/>
            <a:ext cx="12192000" cy="274643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3F8D825-9CF7-474F-9283-5BF9C1C87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Our environment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953A29A-CAB9-4EE2-BF09-78408F6042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6852"/>
            <a:ext cx="10515600" cy="5326581"/>
          </a:xfrm>
        </p:spPr>
        <p:txBody>
          <a:bodyPr vert="horz" wrap="square" lIns="91440" tIns="180000" rIns="91440" bIns="45720" rtlCol="0" anchor="t">
            <a:noAutofit/>
          </a:bodyPr>
          <a:lstStyle/>
          <a:p>
            <a:r>
              <a:rPr lang="en-GB" dirty="0"/>
              <a:t>For consistency, we’ll be working in </a:t>
            </a:r>
            <a:r>
              <a:rPr lang="en-GB" dirty="0">
                <a:hlinkClick r:id="rId4"/>
              </a:rPr>
              <a:t>RStudio Cloud</a:t>
            </a:r>
          </a:p>
          <a:p>
            <a:r>
              <a:rPr lang="en-GB" dirty="0"/>
              <a:t>We’ve installed and configured everything for you</a:t>
            </a:r>
            <a:endParaRPr lang="en-GB" dirty="0">
              <a:cs typeface="Calibri"/>
            </a:endParaRP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Following the course, all content from this workshop will be available on </a:t>
            </a:r>
            <a:r>
              <a:rPr lang="en-GB" dirty="0">
                <a:hlinkClick r:id="rId5"/>
              </a:rPr>
              <a:t>GitHub</a:t>
            </a:r>
            <a:r>
              <a:rPr lang="en-GB" dirty="0"/>
              <a:t> </a:t>
            </a:r>
            <a:r>
              <a:rPr lang="en-GB" sz="1400" dirty="0"/>
              <a:t>(</a:t>
            </a:r>
            <a:r>
              <a:rPr lang="en-US" sz="1400" dirty="0">
                <a:latin typeface="Arial"/>
                <a:cs typeface="Arial"/>
              </a:rPr>
              <a:t>https://github.com/posit-conf-2023/r-pharma</a:t>
            </a:r>
            <a:r>
              <a:rPr lang="en-GB" sz="1400" dirty="0">
                <a:cs typeface="Calibri"/>
              </a:rPr>
              <a:t>)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183A0E5-5524-4BAF-950C-CF315A1BFA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72126" y="328511"/>
            <a:ext cx="2953162" cy="733527"/>
          </a:xfrm>
          <a:prstGeom prst="round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58297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8679B3B-2F54-D462-E166-1CF02CC626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1154647"/>
              </p:ext>
            </p:extLst>
          </p:nvPr>
        </p:nvGraphicFramePr>
        <p:xfrm>
          <a:off x="2953789" y="1147156"/>
          <a:ext cx="6284422" cy="5129698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142211">
                  <a:extLst>
                    <a:ext uri="{9D8B030D-6E8A-4147-A177-3AD203B41FA5}">
                      <a16:colId xmlns:a16="http://schemas.microsoft.com/office/drawing/2014/main" val="1241666205"/>
                    </a:ext>
                  </a:extLst>
                </a:gridCol>
                <a:gridCol w="3142211">
                  <a:extLst>
                    <a:ext uri="{9D8B030D-6E8A-4147-A177-3AD203B41FA5}">
                      <a16:colId xmlns:a16="http://schemas.microsoft.com/office/drawing/2014/main" val="4150814846"/>
                    </a:ext>
                  </a:extLst>
                </a:gridCol>
              </a:tblGrid>
              <a:tr h="601618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</a:rPr>
                        <a:t>Time</a:t>
                      </a:r>
                    </a:p>
                  </a:txBody>
                  <a:tcPr marL="123825" marR="123825" marT="57150" marB="5715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</a:rPr>
                        <a:t>Activity</a:t>
                      </a:r>
                    </a:p>
                  </a:txBody>
                  <a:tcPr marL="123825" marR="123825" marT="57150" marB="5715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7330777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09:00 – 09:10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Introduction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882441753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09:10 - 10:30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Session 1 - </a:t>
                      </a:r>
                      <a:r>
                        <a:rPr lang="en-US" dirty="0" err="1">
                          <a:effectLst/>
                        </a:rPr>
                        <a:t>ADaM</a:t>
                      </a:r>
                      <a:endParaRPr lang="en-US" dirty="0">
                        <a:effectLst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904968509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10:30</a:t>
                      </a:r>
                      <a:r>
                        <a:rPr lang="en-US" dirty="0">
                          <a:effectLst/>
                        </a:rPr>
                        <a:t> - 11:00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Coffee break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3067770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11:00 - 12:30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Session 2 – ARDs and Displays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4079285008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12:30 - 13:30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Lunch break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6871888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13:30 - 15:00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Session 3 - teal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707565019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15:00 - 15:30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Coffee break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5264316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15:30 - 17:00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Session 4 - Contributing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4919656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8613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209</Words>
  <Application>Microsoft Macintosh PowerPoint</Application>
  <PresentationFormat>Widescreen</PresentationFormat>
  <Paragraphs>67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What to expect from this workshop</vt:lpstr>
      <vt:lpstr>Workshop Expectations</vt:lpstr>
      <vt:lpstr>Workshop Instructors</vt:lpstr>
      <vt:lpstr>Who are you?! </vt:lpstr>
      <vt:lpstr>Our environment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 Leveraging and Contributing to The Pharmaverse for Clinical Trial Reporting in R</dc:title>
  <dc:creator>Ellis Hughes</dc:creator>
  <cp:lastModifiedBy>Microsoft Office User</cp:lastModifiedBy>
  <cp:revision>6</cp:revision>
  <dcterms:created xsi:type="dcterms:W3CDTF">2023-09-07T21:22:36Z</dcterms:created>
  <dcterms:modified xsi:type="dcterms:W3CDTF">2023-09-08T12:59:04Z</dcterms:modified>
</cp:coreProperties>
</file>

<file path=docProps/thumbnail.jpeg>
</file>